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Proxima Nova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regular.fntdata"/><Relationship Id="rId25" Type="http://schemas.openxmlformats.org/officeDocument/2006/relationships/slide" Target="slides/slide20.xml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8ce8ea3e0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78ce8ea3e0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78ce8ea3e0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78ce8ea3e0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8ce8ea3e0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8ce8ea3e0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8ce8ea3e0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8ce8ea3e0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8ce8ea3e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78ce8ea3e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8ce8ea3e0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8ce8ea3e0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8ce8ea3e0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78ce8ea3e0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78ce8ea3e0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78ce8ea3e0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8ce8ea3e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78ce8ea3e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3ef21ef9c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3ef21ef9c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78ce8ea3e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78ce8ea3e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ef21ef9c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3ef21ef9c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8ce8ea3e0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78ce8ea3e0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78ce8ea3e0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78ce8ea3e0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8ce8ea3e0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78ce8ea3e0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8ce8ea3e0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8ce8ea3e0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8ce8ea3e0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78ce8ea3e0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78ce8ea3e0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78ce8ea3e0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8ce8ea3e0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78ce8ea3e0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youtu.be/rfscVS0vtbw?si=3xg3xbji6ENCTuWt" TargetMode="External"/><Relationship Id="rId4" Type="http://schemas.openxmlformats.org/officeDocument/2006/relationships/hyperlink" Target="https://youtu.be/xfzGZB4HhEE?si=7sKTOR5ud_bpvuov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WSC Quant 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Portfolio Allocation S</a:t>
            </a:r>
            <a:r>
              <a:rPr lang="en"/>
              <a:t>trategy- Graph theory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correlation matrix 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plot the correlation between all stocks with each other.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 5 stocks will lead to the formation of a matrix of 5x5.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500" y="2087825"/>
            <a:ext cx="4155273" cy="23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matrix but bigger!</a:t>
            </a:r>
            <a:r>
              <a:rPr lang="en"/>
              <a:t>!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764" y="1152475"/>
            <a:ext cx="6294474" cy="378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Coming to the graph.</a:t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will build a graph with the following single rule.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*</a:t>
            </a:r>
            <a:r>
              <a:rPr lang="en" sz="1400"/>
              <a:t>For our </a:t>
            </a:r>
            <a:r>
              <a:rPr lang="en" sz="1400"/>
              <a:t>use case</a:t>
            </a:r>
            <a:r>
              <a:rPr lang="en" sz="1400"/>
              <a:t> the stocks are nodes and their correlations are edges.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the correlation between two nodes is less than a set threshold value those nodes are connected.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So..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for a 4x4 matrix of threshold value &lt;=0.33 you get:</a:t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6550"/>
            <a:ext cx="4520524" cy="123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/>
          <p:nvPr/>
        </p:nvSpPr>
        <p:spPr>
          <a:xfrm>
            <a:off x="1078500" y="2571750"/>
            <a:ext cx="795000" cy="79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AARTI</a:t>
            </a:r>
            <a:endParaRPr sz="1000"/>
          </a:p>
        </p:txBody>
      </p:sp>
      <p:sp>
        <p:nvSpPr>
          <p:cNvPr id="143" name="Google Shape;143;p25"/>
          <p:cNvSpPr/>
          <p:nvPr/>
        </p:nvSpPr>
        <p:spPr>
          <a:xfrm>
            <a:off x="5669225" y="3818963"/>
            <a:ext cx="795000" cy="79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ABB</a:t>
            </a:r>
            <a:endParaRPr sz="900"/>
          </a:p>
        </p:txBody>
      </p:sp>
      <p:sp>
        <p:nvSpPr>
          <p:cNvPr id="144" name="Google Shape;144;p25"/>
          <p:cNvSpPr/>
          <p:nvPr/>
        </p:nvSpPr>
        <p:spPr>
          <a:xfrm>
            <a:off x="2876575" y="4155525"/>
            <a:ext cx="795000" cy="79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ABFRL</a:t>
            </a:r>
            <a:endParaRPr sz="900"/>
          </a:p>
        </p:txBody>
      </p:sp>
      <p:sp>
        <p:nvSpPr>
          <p:cNvPr id="145" name="Google Shape;145;p25"/>
          <p:cNvSpPr/>
          <p:nvPr/>
        </p:nvSpPr>
        <p:spPr>
          <a:xfrm>
            <a:off x="5704400" y="1874175"/>
            <a:ext cx="795000" cy="79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ABCAP</a:t>
            </a:r>
            <a:endParaRPr sz="600"/>
          </a:p>
        </p:txBody>
      </p:sp>
      <p:cxnSp>
        <p:nvCxnSpPr>
          <p:cNvPr id="146" name="Google Shape;146;p25"/>
          <p:cNvCxnSpPr>
            <a:stCxn id="142" idx="6"/>
            <a:endCxn id="143" idx="2"/>
          </p:cNvCxnSpPr>
          <p:nvPr/>
        </p:nvCxnSpPr>
        <p:spPr>
          <a:xfrm>
            <a:off x="1873500" y="2969250"/>
            <a:ext cx="3795600" cy="1247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5"/>
          <p:cNvCxnSpPr>
            <a:stCxn id="142" idx="6"/>
            <a:endCxn id="145" idx="3"/>
          </p:cNvCxnSpPr>
          <p:nvPr/>
        </p:nvCxnSpPr>
        <p:spPr>
          <a:xfrm flipH="1" rot="10800000">
            <a:off x="1873500" y="2552850"/>
            <a:ext cx="3947400" cy="416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25"/>
          <p:cNvCxnSpPr>
            <a:stCxn id="142" idx="6"/>
            <a:endCxn id="144" idx="0"/>
          </p:cNvCxnSpPr>
          <p:nvPr/>
        </p:nvCxnSpPr>
        <p:spPr>
          <a:xfrm>
            <a:off x="1873500" y="2969250"/>
            <a:ext cx="1400700" cy="118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5"/>
          <p:cNvCxnSpPr>
            <a:stCxn id="143" idx="2"/>
            <a:endCxn id="145" idx="3"/>
          </p:cNvCxnSpPr>
          <p:nvPr/>
        </p:nvCxnSpPr>
        <p:spPr>
          <a:xfrm flipH="1" rot="10800000">
            <a:off x="5669225" y="2552663"/>
            <a:ext cx="151500" cy="1663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5"/>
          <p:cNvCxnSpPr>
            <a:stCxn id="143" idx="2"/>
            <a:endCxn id="144" idx="0"/>
          </p:cNvCxnSpPr>
          <p:nvPr/>
        </p:nvCxnSpPr>
        <p:spPr>
          <a:xfrm rot="10800000">
            <a:off x="3274025" y="4155563"/>
            <a:ext cx="2395200" cy="60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415400" y="1882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same logic applied to the entire portfolio </a:t>
            </a:r>
            <a:r>
              <a:rPr lang="en"/>
              <a:t>yields</a:t>
            </a:r>
            <a:r>
              <a:rPr lang="en"/>
              <a:t> quite a messy graph…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4003" cy="4634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is the portfolio we are looking for?</a:t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311700" y="1119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 the largest complete subgraph.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What is a complete subgraph?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No. of edges emerging from each node is =(total nodes-1)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0113" y="1770250"/>
            <a:ext cx="2162175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359" y="836500"/>
            <a:ext cx="5229274" cy="360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Largest Subgraph?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</a:t>
            </a:r>
            <a:r>
              <a:rPr lang="en"/>
              <a:t> think of it </a:t>
            </a:r>
            <a:r>
              <a:rPr lang="en"/>
              <a:t>intuitively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largest subgraph will have the best </a:t>
            </a:r>
            <a:r>
              <a:rPr lang="en"/>
              <a:t>allocation</a:t>
            </a:r>
            <a:r>
              <a:rPr lang="en"/>
              <a:t> not only in terms of the </a:t>
            </a:r>
            <a:r>
              <a:rPr lang="en"/>
              <a:t>number</a:t>
            </a:r>
            <a:r>
              <a:rPr lang="en"/>
              <a:t> of stocks but also these stocks will for sure be less than 30% correlated to any other stock in the portfolio.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Let's</a:t>
            </a:r>
            <a:r>
              <a:rPr lang="en"/>
              <a:t> look at some numbers</a:t>
            </a:r>
            <a:endParaRPr/>
          </a:p>
        </p:txBody>
      </p:sp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938" y="1084250"/>
            <a:ext cx="7419975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2"/>
                </a:highlight>
              </a:rPr>
              <a:t>Quantitative Finance a brief introduction 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Quantitative finance merges finance, math, stats, and tech to enhance financial decision-making using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a combination of Computer Science,Finance and Mathematics (a lot of mathematics)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Quantitative</a:t>
            </a:r>
            <a:r>
              <a:rPr lang="en"/>
              <a:t> Researchers are some of the highest paid professionals in the finance world.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13" y="3217300"/>
            <a:ext cx="1971675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7988" y="3311013"/>
            <a:ext cx="1508025" cy="15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8025" y="3445913"/>
            <a:ext cx="123825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Got any doubts/ideas get in touch!</a:t>
            </a:r>
            <a:endParaRPr/>
          </a:p>
        </p:txBody>
      </p:sp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f20202184@hyderabad.bits-pilani.ac.in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8459413171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Raghunendra Singh</a:t>
            </a:r>
            <a:br>
              <a:rPr lang="en"/>
            </a:br>
            <a:r>
              <a:rPr lang="en"/>
              <a:t>7991156682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2"/>
                </a:highlight>
              </a:rPr>
              <a:t>Some Good Resources for beginners.</a:t>
            </a:r>
            <a:endParaRPr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python 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https://youtu.be/rfscVS0vtbw?si=3xg3xbji6ENCTuWt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Build basic Algorithmic trading projects: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https://youtu.be/xfzGZB4HhEE?si=7sKTOR5ud_bpvuov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2349925"/>
            <a:ext cx="4234888" cy="24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682" y="2400025"/>
            <a:ext cx="3928766" cy="22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469350" y="1909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320"/>
              <a:t>Let’s Get Started!</a:t>
            </a:r>
            <a:endParaRPr sz="432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2"/>
                </a:highlight>
              </a:rPr>
              <a:t>What is graph theory?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4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Graph theory is a mathematical field focused on studying graphs—structures comprising vertices connected by edges—to model relationships between entities.</a:t>
            </a:r>
            <a:endParaRPr sz="17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Graphs consist of vertices (points) and edges (lines) that can be directed or undirected, forming a visual representation of connections.</a:t>
            </a:r>
            <a:endParaRPr sz="17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This branch of math finds applications in various disciplines, providing tools to analyze networks, paths, and connectivity among diverse elements.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Adjacency matrix to graph conversion: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375" y="1769212"/>
            <a:ext cx="5733151" cy="21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2"/>
                </a:highlight>
              </a:rPr>
              <a:t>An interesting use case: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all the Starbucks in an area to be nodes.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If the edge represents the distance between the two starbucks locations then you can form clusters and can use that data to better spread out the stores.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950" y="1828800"/>
            <a:ext cx="308610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2"/>
                </a:highlight>
              </a:rPr>
              <a:t>The Hypothesis of the strategy.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De- correlated portfolios do better than correlated portfolios.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What is correlation?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Assets that are positively correlated move together and vice versa. </a:t>
            </a:r>
            <a:br>
              <a:rPr lang="en"/>
            </a:br>
            <a:r>
              <a:rPr lang="en"/>
              <a:t>This is the fundamental </a:t>
            </a:r>
            <a:r>
              <a:rPr lang="en"/>
              <a:t>principle</a:t>
            </a:r>
            <a:r>
              <a:rPr lang="en"/>
              <a:t> over which this strategy operates.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Correlation varies from -1 to 1.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646" y="0"/>
            <a:ext cx="4229080" cy="510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